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32399288" cy="43200638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6" roundtripDataSignature="AMtx7mggyZZOqT3TrGlTqhDPNQkYVHqLI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9" d="100"/>
          <a:sy n="19" d="100"/>
        </p:scale>
        <p:origin x="288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customschemas.google.com/relationships/presentationmetadata" Target="metadata"/><Relationship Id="rId10" Type="http://schemas.openxmlformats.org/officeDocument/2006/relationships/tableStyles" Target="tableStyles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259"/>
              <a:buFont typeface="Calibri"/>
              <a:buNone/>
              <a:defRPr sz="2125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8504"/>
              <a:buNone/>
              <a:defRPr sz="8504"/>
            </a:lvl1pPr>
            <a:lvl2pPr lvl="1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None/>
              <a:defRPr sz="7086"/>
            </a:lvl2pPr>
            <a:lvl3pPr lvl="2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None/>
              <a:defRPr sz="6378"/>
            </a:lvl3pPr>
            <a:lvl4pPr lvl="3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4pPr>
            <a:lvl5pPr lvl="4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5pPr>
            <a:lvl6pPr lvl="5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6pPr>
            <a:lvl7pPr lvl="6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7pPr>
            <a:lvl8pPr lvl="7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8pPr>
            <a:lvl9pPr lvl="8" algn="ctr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259"/>
              <a:buFont typeface="Calibri"/>
              <a:buNone/>
              <a:defRPr sz="2125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8504"/>
              <a:buNone/>
              <a:defRPr sz="8504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7086"/>
              <a:buNone/>
              <a:defRPr sz="7086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6378"/>
              <a:buNone/>
              <a:defRPr sz="6378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5669"/>
              <a:buNone/>
              <a:defRPr sz="5669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5669"/>
              <a:buNone/>
              <a:defRPr sz="5669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5669"/>
              <a:buNone/>
              <a:defRPr sz="5669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5669"/>
              <a:buNone/>
              <a:defRPr sz="5669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5669"/>
              <a:buNone/>
              <a:defRPr sz="5669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rgbClr val="888888"/>
              </a:buClr>
              <a:buSzPts val="5669"/>
              <a:buNone/>
              <a:defRPr sz="5669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2227451" y="11500170"/>
            <a:ext cx="13769697" cy="2741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16402140" y="11500170"/>
            <a:ext cx="13769697" cy="2741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8504"/>
              <a:buNone/>
              <a:defRPr sz="8504" b="1"/>
            </a:lvl1pPr>
            <a:lvl2pPr marL="914400" lvl="1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None/>
              <a:defRPr sz="7086" b="1"/>
            </a:lvl2pPr>
            <a:lvl3pPr marL="1371600" lvl="2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None/>
              <a:defRPr sz="6378" b="1"/>
            </a:lvl3pPr>
            <a:lvl4pPr marL="1828800" lvl="3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 b="1"/>
            </a:lvl4pPr>
            <a:lvl5pPr marL="2286000" lvl="4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 b="1"/>
            </a:lvl5pPr>
            <a:lvl6pPr marL="2743200" lvl="5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 b="1"/>
            </a:lvl6pPr>
            <a:lvl7pPr marL="3200400" lvl="6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 b="1"/>
            </a:lvl7pPr>
            <a:lvl8pPr marL="3657600" lvl="7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 b="1"/>
            </a:lvl8pPr>
            <a:lvl9pPr marL="4114800" lvl="8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2231675" y="15780233"/>
            <a:ext cx="13706415" cy="23210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16402142" y="10590160"/>
            <a:ext cx="13773917" cy="5190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8504"/>
              <a:buNone/>
              <a:defRPr sz="8504" b="1"/>
            </a:lvl1pPr>
            <a:lvl2pPr marL="914400" lvl="1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None/>
              <a:defRPr sz="7086" b="1"/>
            </a:lvl2pPr>
            <a:lvl3pPr marL="1371600" lvl="2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None/>
              <a:defRPr sz="6378" b="1"/>
            </a:lvl3pPr>
            <a:lvl4pPr marL="1828800" lvl="3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 b="1"/>
            </a:lvl4pPr>
            <a:lvl5pPr marL="2286000" lvl="4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 b="1"/>
            </a:lvl5pPr>
            <a:lvl6pPr marL="2743200" lvl="5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 b="1"/>
            </a:lvl6pPr>
            <a:lvl7pPr marL="3200400" lvl="6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 b="1"/>
            </a:lvl7pPr>
            <a:lvl8pPr marL="3657600" lvl="7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 b="1"/>
            </a:lvl8pPr>
            <a:lvl9pPr marL="4114800" lvl="8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16402142" y="15780233"/>
            <a:ext cx="13773917" cy="23210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338"/>
              <a:buFont typeface="Calibri"/>
              <a:buNone/>
              <a:defRPr sz="1133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13773917" y="6220102"/>
            <a:ext cx="16402140" cy="30700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948563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1338"/>
              <a:buChar char="•"/>
              <a:defRPr sz="11338"/>
            </a:lvl1pPr>
            <a:lvl2pPr marL="914400" lvl="1" indent="-858583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9921"/>
              <a:buChar char="•"/>
              <a:defRPr sz="9921"/>
            </a:lvl2pPr>
            <a:lvl3pPr marL="1371600" lvl="2" indent="-768604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8504"/>
              <a:buChar char="•"/>
              <a:defRPr sz="8504"/>
            </a:lvl3pPr>
            <a:lvl4pPr marL="1828800" lvl="3" indent="-678561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Char char="•"/>
              <a:defRPr sz="7086"/>
            </a:lvl4pPr>
            <a:lvl5pPr marL="2286000" lvl="4" indent="-678561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Char char="•"/>
              <a:defRPr sz="7086"/>
            </a:lvl5pPr>
            <a:lvl6pPr marL="2743200" lvl="5" indent="-67856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Char char="•"/>
              <a:defRPr sz="7086"/>
            </a:lvl6pPr>
            <a:lvl7pPr marL="3200400" lvl="6" indent="-67856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Char char="•"/>
              <a:defRPr sz="7086"/>
            </a:lvl7pPr>
            <a:lvl8pPr marL="3657600" lvl="7" indent="-67856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Char char="•"/>
              <a:defRPr sz="7086"/>
            </a:lvl8pPr>
            <a:lvl9pPr marL="4114800" lvl="8" indent="-67856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Char char="•"/>
              <a:defRPr sz="7086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2231671" y="12960191"/>
            <a:ext cx="10449614" cy="24010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1pPr>
            <a:lvl2pPr marL="914400" lvl="1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4960"/>
              <a:buNone/>
              <a:defRPr sz="4960"/>
            </a:lvl2pPr>
            <a:lvl3pPr marL="1371600" lvl="2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4252"/>
              <a:buNone/>
              <a:defRPr sz="4252"/>
            </a:lvl3pPr>
            <a:lvl4pPr marL="1828800" lvl="3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4pPr>
            <a:lvl5pPr marL="2286000" lvl="4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5pPr>
            <a:lvl6pPr marL="2743200" lvl="5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6pPr>
            <a:lvl7pPr marL="3200400" lvl="6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7pPr>
            <a:lvl8pPr marL="3657600" lvl="7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8pPr>
            <a:lvl9pPr marL="4114800" lvl="8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338"/>
              <a:buFont typeface="Calibri"/>
              <a:buNone/>
              <a:defRPr sz="1133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13773917" y="6220102"/>
            <a:ext cx="16402140" cy="30700453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2231671" y="12960191"/>
            <a:ext cx="10449614" cy="24010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1pPr>
            <a:lvl2pPr marL="914400" lvl="1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4960"/>
              <a:buNone/>
              <a:defRPr sz="4960"/>
            </a:lvl2pPr>
            <a:lvl3pPr marL="1371600" lvl="2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4252"/>
              <a:buNone/>
              <a:defRPr sz="4252"/>
            </a:lvl3pPr>
            <a:lvl4pPr marL="1828800" lvl="3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4pPr>
            <a:lvl5pPr marL="2286000" lvl="4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5pPr>
            <a:lvl6pPr marL="2743200" lvl="5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6pPr>
            <a:lvl7pPr marL="3200400" lvl="6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7pPr>
            <a:lvl8pPr marL="3657600" lvl="7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8pPr>
            <a:lvl9pPr marL="4114800" lvl="8" indent="-2286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3543"/>
              <a:buNone/>
              <a:defRPr sz="3543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2494440" y="11233181"/>
            <a:ext cx="27410408" cy="27944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8373518" y="17112258"/>
            <a:ext cx="36610544" cy="6986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-5801170" y="10328657"/>
            <a:ext cx="36610544" cy="20553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590"/>
              <a:buFont typeface="Calibri"/>
              <a:buNone/>
              <a:defRPr sz="1558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858583" algn="l" rtl="0">
              <a:lnSpc>
                <a:spcPct val="90000"/>
              </a:lnSpc>
              <a:spcBef>
                <a:spcPts val="3543"/>
              </a:spcBef>
              <a:spcAft>
                <a:spcPts val="0"/>
              </a:spcAft>
              <a:buClr>
                <a:schemeClr val="dk1"/>
              </a:buClr>
              <a:buSzPts val="9921"/>
              <a:buFont typeface="Arial"/>
              <a:buChar char="•"/>
              <a:defRPr sz="99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768604" algn="l" rtl="0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8504"/>
              <a:buFont typeface="Arial"/>
              <a:buChar char="•"/>
              <a:defRPr sz="85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678561" algn="l" rtl="0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7086"/>
              <a:buFont typeface="Arial"/>
              <a:buChar char="•"/>
              <a:defRPr sz="708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633603" algn="l" rtl="0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Font typeface="Arial"/>
              <a:buChar char="•"/>
              <a:defRPr sz="637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633603" algn="l" rtl="0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Font typeface="Arial"/>
              <a:buChar char="•"/>
              <a:defRPr sz="637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633603" algn="l" rtl="0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Font typeface="Arial"/>
              <a:buChar char="•"/>
              <a:defRPr sz="637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633603" algn="l" rtl="0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Font typeface="Arial"/>
              <a:buChar char="•"/>
              <a:defRPr sz="637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633603" algn="l" rtl="0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Font typeface="Arial"/>
              <a:buChar char="•"/>
              <a:defRPr sz="637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633603" algn="l" rtl="0">
              <a:lnSpc>
                <a:spcPct val="90000"/>
              </a:lnSpc>
              <a:spcBef>
                <a:spcPts val="1772"/>
              </a:spcBef>
              <a:spcAft>
                <a:spcPts val="0"/>
              </a:spcAft>
              <a:buClr>
                <a:schemeClr val="dk1"/>
              </a:buClr>
              <a:buSzPts val="6378"/>
              <a:buFont typeface="Arial"/>
              <a:buChar char="•"/>
              <a:defRPr sz="637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425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5610885" y="1971003"/>
            <a:ext cx="25257062" cy="3503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25"/>
              <a:buFont typeface="Arial"/>
              <a:buNone/>
            </a:pPr>
            <a:r>
              <a:rPr lang="pt-BR" sz="5625" b="1" dirty="0">
                <a:latin typeface="Arial"/>
                <a:ea typeface="Arial"/>
                <a:cs typeface="Arial"/>
                <a:sym typeface="Arial"/>
              </a:rPr>
              <a:t>Faculdade Boas Novas de Ciências Teológicas, Sociais e Biotecnológicas.</a:t>
            </a:r>
            <a:br>
              <a:rPr lang="pt-BR" sz="5625" b="1" dirty="0">
                <a:latin typeface="Arial"/>
                <a:ea typeface="Arial"/>
                <a:cs typeface="Arial"/>
                <a:sym typeface="Arial"/>
              </a:rPr>
            </a:br>
            <a:r>
              <a:rPr lang="pt-BR" sz="5625" b="1" dirty="0">
                <a:latin typeface="Arial"/>
                <a:ea typeface="Arial"/>
                <a:cs typeface="Arial"/>
                <a:sym typeface="Arial"/>
              </a:rPr>
              <a:t>Coordenação de Pesquisa e Pós-graduação.</a:t>
            </a:r>
            <a:br>
              <a:rPr lang="pt-BR" sz="5625" b="1" dirty="0">
                <a:latin typeface="Arial"/>
                <a:ea typeface="Arial"/>
                <a:cs typeface="Arial"/>
                <a:sym typeface="Arial"/>
              </a:rPr>
            </a:br>
            <a:r>
              <a:rPr lang="pt-BR" sz="5625" b="1" dirty="0">
                <a:latin typeface="Arial"/>
                <a:ea typeface="Arial"/>
                <a:cs typeface="Arial"/>
                <a:sym typeface="Arial"/>
              </a:rPr>
              <a:t>Programa de Iniciação Científica.</a:t>
            </a:r>
            <a:endParaRPr b="1" dirty="0"/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1531337" y="14943206"/>
            <a:ext cx="7683762" cy="1150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875"/>
              <a:buNone/>
            </a:pPr>
            <a:r>
              <a:rPr lang="pt-BR" sz="7875" b="1" dirty="0">
                <a:latin typeface="Arial"/>
                <a:ea typeface="Arial"/>
                <a:cs typeface="Arial"/>
                <a:sym typeface="Arial"/>
              </a:rPr>
              <a:t>INTRODUÇÃO</a:t>
            </a:r>
            <a:endParaRPr dirty="0"/>
          </a:p>
        </p:txBody>
      </p:sp>
      <p:sp>
        <p:nvSpPr>
          <p:cNvPr id="87" name="Google Shape;87;p1"/>
          <p:cNvSpPr/>
          <p:nvPr/>
        </p:nvSpPr>
        <p:spPr>
          <a:xfrm>
            <a:off x="-38099" y="18860"/>
            <a:ext cx="32702886" cy="1242967"/>
          </a:xfrm>
          <a:prstGeom prst="rect">
            <a:avLst/>
          </a:prstGeom>
          <a:solidFill>
            <a:srgbClr val="2728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63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1" y="5923162"/>
            <a:ext cx="32399288" cy="582115"/>
          </a:xfrm>
          <a:prstGeom prst="rect">
            <a:avLst/>
          </a:prstGeom>
          <a:solidFill>
            <a:srgbClr val="2728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63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1" y="6812862"/>
            <a:ext cx="32399288" cy="3336397"/>
          </a:xfrm>
          <a:prstGeom prst="rect">
            <a:avLst/>
          </a:prstGeom>
          <a:solidFill>
            <a:srgbClr val="2728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63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4371848" y="7234075"/>
            <a:ext cx="23655592" cy="2573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2850" tIns="51425" rIns="102850" bIns="5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875"/>
              <a:buFont typeface="Arial"/>
              <a:buNone/>
            </a:pPr>
            <a:r>
              <a:rPr lang="pt-BR" sz="7875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Título do Trabalho – Arial, Negrito, 70pts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875"/>
              <a:buFont typeface="Arial"/>
              <a:buNone/>
            </a:pPr>
            <a:r>
              <a:rPr lang="pt-BR" sz="7875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Subtítulo</a:t>
            </a:r>
            <a:endParaRPr dirty="0"/>
          </a:p>
        </p:txBody>
      </p:sp>
      <p:sp>
        <p:nvSpPr>
          <p:cNvPr id="91" name="Google Shape;91;p1"/>
          <p:cNvSpPr txBox="1"/>
          <p:nvPr/>
        </p:nvSpPr>
        <p:spPr>
          <a:xfrm>
            <a:off x="1531337" y="10468202"/>
            <a:ext cx="29336610" cy="2917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2850" tIns="51425" rIns="102850" bIns="5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</a:pPr>
            <a:r>
              <a:rPr lang="pt-BR" sz="6500" b="1" dirty="0">
                <a:solidFill>
                  <a:schemeClr val="dk1"/>
                </a:solidFill>
              </a:rPr>
              <a:t>Discente:  Nome do Estudante Completo</a:t>
            </a:r>
            <a:endParaRPr lang="pt-BR" sz="65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</a:pPr>
            <a:r>
              <a:rPr lang="pt-BR" sz="6500" b="1" dirty="0">
                <a:solidFill>
                  <a:schemeClr val="dk1"/>
                </a:solidFill>
              </a:rPr>
              <a:t>Orientador:  Prof. Titulo. Nome Completo</a:t>
            </a:r>
            <a:r>
              <a:rPr lang="pt-BR" sz="7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sz="7000" dirty="0"/>
          </a:p>
        </p:txBody>
      </p:sp>
      <p:sp>
        <p:nvSpPr>
          <p:cNvPr id="92" name="Google Shape;92;p1"/>
          <p:cNvSpPr/>
          <p:nvPr/>
        </p:nvSpPr>
        <p:spPr>
          <a:xfrm>
            <a:off x="0" y="13888850"/>
            <a:ext cx="32399288" cy="532361"/>
          </a:xfrm>
          <a:prstGeom prst="rect">
            <a:avLst/>
          </a:prstGeom>
          <a:solidFill>
            <a:srgbClr val="2728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63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1531337" y="16093588"/>
            <a:ext cx="14011160" cy="11528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2850" tIns="51425" rIns="102850" bIns="51425" anchor="t" anchorCtr="0">
            <a:normAutofit/>
          </a:bodyPr>
          <a:lstStyle/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</a:pP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Sed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ut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perspiciatis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unde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omnis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iste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natus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error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sit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voluptatem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accusantium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doloremque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laudantium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totam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rem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aperiam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eaque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ipsa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quae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ab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illo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inventore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veritatis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et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quasi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architecto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beatae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vitae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dicta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sunt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explicabo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Nemo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enim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ipsam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voluptatem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quia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voluptas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sit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aspernatur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odit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fugit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sed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quia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consequuntur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magni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dolores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eos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qui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ratione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voluptatem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sequi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nesciunt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Neque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porro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quisquam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est,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qui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dolorefdfdfm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ipsum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quia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dolor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sit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amet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consectetur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adipisci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velit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sed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quia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non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numquam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eius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modi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tempora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incidunt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ut labore et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dolore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magnam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aliquam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quaerat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voluptatem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Ut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enim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ad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minima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veniam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quis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nostrum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exercitationem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ullam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corporis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suscipit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laboriosam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nisi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ut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aliquid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ea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commodi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consequatur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? Quis autem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vel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eum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iure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reprehenderit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qui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ea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voluptate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velit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esse quam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nihil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molestiae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consequatur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vel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illum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qui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dolorem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eum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fugiat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quo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voluptas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nulla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pariatur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dirty="0"/>
          </a:p>
        </p:txBody>
      </p:sp>
      <p:sp>
        <p:nvSpPr>
          <p:cNvPr id="94" name="Google Shape;94;p1"/>
          <p:cNvSpPr txBox="1"/>
          <p:nvPr/>
        </p:nvSpPr>
        <p:spPr>
          <a:xfrm>
            <a:off x="1531337" y="28175134"/>
            <a:ext cx="7683762" cy="1150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2850" tIns="51425" rIns="102850" bIns="51425" anchor="t" anchorCtr="0">
            <a:normAutofit fontScale="925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875"/>
              <a:buFont typeface="Arial"/>
              <a:buNone/>
            </a:pPr>
            <a:r>
              <a:rPr lang="pt-BR" sz="7875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METODOLOGIA</a:t>
            </a:r>
            <a:endParaRPr dirty="0"/>
          </a:p>
        </p:txBody>
      </p:sp>
      <p:sp>
        <p:nvSpPr>
          <p:cNvPr id="95" name="Google Shape;95;p1"/>
          <p:cNvSpPr txBox="1"/>
          <p:nvPr/>
        </p:nvSpPr>
        <p:spPr>
          <a:xfrm>
            <a:off x="1531338" y="29325517"/>
            <a:ext cx="14011159" cy="5982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2850" tIns="51425" rIns="102850" bIns="51425" anchor="t" anchorCtr="0">
            <a:normAutofit/>
          </a:bodyPr>
          <a:lstStyle/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</a:pP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Lorem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ipsum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dolor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sit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amet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consectetur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adipiscing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elit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sed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do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eiusmod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tempor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incididunt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ut labore et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dolore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magna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aliqua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Ut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enim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ad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minim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veniam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quis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nostrud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exercitation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ullamco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laboris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nisi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ut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aliquip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ea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commodo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consequat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Duis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aute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irure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dolor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reprehenderit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voluptate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velit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esse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cillum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dolore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eu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fugiat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nulla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pariatur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Excepteur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sint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occaecat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cupidatat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non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proident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sunt in culpa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qui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officia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deserunt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mollit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anim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id est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laborum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dirty="0"/>
          </a:p>
        </p:txBody>
      </p:sp>
      <p:sp>
        <p:nvSpPr>
          <p:cNvPr id="97" name="Google Shape;97;p1"/>
          <p:cNvSpPr txBox="1"/>
          <p:nvPr/>
        </p:nvSpPr>
        <p:spPr>
          <a:xfrm>
            <a:off x="16856789" y="15089602"/>
            <a:ext cx="14011162" cy="3253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2850" tIns="51425" rIns="102850" bIns="51425" anchor="t" anchorCtr="0">
            <a:normAutofit/>
          </a:bodyPr>
          <a:lstStyle/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</a:pP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Sed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ut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perspiciatis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unde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omnis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iste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natus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error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sit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voluptatem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accusantium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doloremque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laudantium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totam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rem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aperiam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eaque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ipsa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quae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ab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illo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inventore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veritatis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et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quasi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architecto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beatae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vitae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dicta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sunt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explicabo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dirty="0"/>
          </a:p>
        </p:txBody>
      </p:sp>
      <p:sp>
        <p:nvSpPr>
          <p:cNvPr id="98" name="Google Shape;98;p1"/>
          <p:cNvSpPr txBox="1"/>
          <p:nvPr/>
        </p:nvSpPr>
        <p:spPr>
          <a:xfrm>
            <a:off x="16856788" y="27046904"/>
            <a:ext cx="14011159" cy="1150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2850" tIns="51425" rIns="102850" bIns="51425" anchor="t" anchorCtr="0">
            <a:normAutofit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875"/>
              <a:buFont typeface="Arial"/>
              <a:buNone/>
            </a:pPr>
            <a:r>
              <a:rPr lang="pt-BR" sz="7875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CONSIDERAÇÕES</a:t>
            </a:r>
            <a:endParaRPr dirty="0"/>
          </a:p>
        </p:txBody>
      </p:sp>
      <p:sp>
        <p:nvSpPr>
          <p:cNvPr id="99" name="Google Shape;99;p1"/>
          <p:cNvSpPr txBox="1"/>
          <p:nvPr/>
        </p:nvSpPr>
        <p:spPr>
          <a:xfrm>
            <a:off x="16805394" y="28306031"/>
            <a:ext cx="14011162" cy="5409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2850" tIns="51425" rIns="102850" bIns="51425" anchor="t" anchorCtr="0">
            <a:normAutofit lnSpcReduction="10000"/>
          </a:bodyPr>
          <a:lstStyle/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</a:pP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Lorem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ipsum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dolor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sit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amet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consectetur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adipiscing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elit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sed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do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eiusmod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tempor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incididunt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ut labore et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dolore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magna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aliqua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Ut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enim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ad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minim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veniam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quis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nostrud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exercitation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ullamco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laboris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nisi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ut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aliquip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ea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commodo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consequat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Sed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ut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perspiciatis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unde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omnis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iste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natus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error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sit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voluptatem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accusantium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doloremque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laudantium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totam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rem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aperiam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eaque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ipsa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quae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ab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illo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inventore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veritatis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et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quasi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architecto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beatae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vitae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dicta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sunt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explicabo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dirty="0"/>
          </a:p>
        </p:txBody>
      </p:sp>
      <p:sp>
        <p:nvSpPr>
          <p:cNvPr id="100" name="Google Shape;100;p1"/>
          <p:cNvSpPr txBox="1"/>
          <p:nvPr/>
        </p:nvSpPr>
        <p:spPr>
          <a:xfrm>
            <a:off x="16856788" y="34157255"/>
            <a:ext cx="14011159" cy="1150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2850" tIns="51425" rIns="102850" bIns="51425" anchor="t" anchorCtr="0">
            <a:normAutofit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875"/>
              <a:buFont typeface="Arial"/>
              <a:buNone/>
            </a:pPr>
            <a:r>
              <a:rPr lang="pt-BR" sz="7875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REFERÊNCIAS</a:t>
            </a:r>
            <a:endParaRPr dirty="0"/>
          </a:p>
        </p:txBody>
      </p:sp>
      <p:sp>
        <p:nvSpPr>
          <p:cNvPr id="101" name="Google Shape;101;p1"/>
          <p:cNvSpPr txBox="1"/>
          <p:nvPr/>
        </p:nvSpPr>
        <p:spPr>
          <a:xfrm>
            <a:off x="16856785" y="34907472"/>
            <a:ext cx="14011162" cy="7036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2850" tIns="51425" rIns="102850" bIns="51425" anchor="t" anchorCtr="0">
            <a:noAutofit/>
          </a:bodyPr>
          <a:lstStyle/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</a:pPr>
            <a:endParaRPr dirty="0"/>
          </a:p>
          <a:p>
            <a:pPr marL="0" marR="0" lvl="0" indent="0" algn="just" rtl="0">
              <a:lnSpc>
                <a:spcPct val="80000"/>
              </a:lnSpc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</a:pP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BITENCOURT, C. M. F</a:t>
            </a:r>
            <a:r>
              <a:rPr lang="pt-BR" sz="45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Pátria, civilização e trabalho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o ensino nas escolas paulistas (1917- 1939). São Paulo, 1988. 180 f. Dissertação (Mestrado em História) - Faculdade de Filosofia, Letras e Ciências Humanas, Universidade de São Paulo. </a:t>
            </a:r>
            <a:endParaRPr dirty="0"/>
          </a:p>
          <a:p>
            <a:pPr marL="0" marR="0" lvl="0" indent="0" algn="just" rtl="0">
              <a:lnSpc>
                <a:spcPct val="80000"/>
              </a:lnSpc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</a:pP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ORO, Ari Pedro. O atual campo afro-religioso gaúcho. </a:t>
            </a:r>
            <a:r>
              <a:rPr lang="pt-BR" sz="45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Civitas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Porto Alegre, v. 12, n. 3, p. 556- 565, 2012.</a:t>
            </a:r>
            <a:endParaRPr dirty="0"/>
          </a:p>
          <a:p>
            <a:pPr marL="0" marR="0" lvl="0" indent="0" algn="just" rtl="0">
              <a:lnSpc>
                <a:spcPct val="80000"/>
              </a:lnSpc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</a:pP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TORRES, João Camillo de Oliveira. </a:t>
            </a:r>
            <a:r>
              <a:rPr lang="pt-BR" sz="45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História das ideias religiosas no Brasil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São Paulo: Grijalbo, 1968.</a:t>
            </a:r>
            <a:endParaRPr dirty="0"/>
          </a:p>
        </p:txBody>
      </p:sp>
      <p:sp>
        <p:nvSpPr>
          <p:cNvPr id="102" name="Google Shape;102;p1"/>
          <p:cNvSpPr txBox="1"/>
          <p:nvPr/>
        </p:nvSpPr>
        <p:spPr>
          <a:xfrm>
            <a:off x="1510298" y="35772006"/>
            <a:ext cx="13863051" cy="1150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2850" tIns="51425" rIns="102850" bIns="51425" anchor="t" anchorCtr="0">
            <a:normAutofit fontScale="92500" lnSpcReduction="10000"/>
          </a:bodyPr>
          <a:lstStyle/>
          <a:p>
            <a:pPr algn="l"/>
            <a:r>
              <a:rPr lang="pt-BR" sz="8000" b="1" dirty="0">
                <a:latin typeface="Arial" panose="020B0604020202020204" pitchFamily="34" charset="0"/>
                <a:cs typeface="Arial" panose="020B0604020202020204" pitchFamily="34" charset="0"/>
              </a:rPr>
              <a:t>RESULTADOS E DISCUSSÃO</a:t>
            </a:r>
          </a:p>
        </p:txBody>
      </p:sp>
      <p:sp>
        <p:nvSpPr>
          <p:cNvPr id="103" name="Google Shape;103;p1"/>
          <p:cNvSpPr txBox="1"/>
          <p:nvPr/>
        </p:nvSpPr>
        <p:spPr>
          <a:xfrm>
            <a:off x="1510300" y="36922389"/>
            <a:ext cx="14011159" cy="5982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2850" tIns="51425" rIns="102850" bIns="51425" anchor="t" anchorCtr="0">
            <a:normAutofit/>
          </a:bodyPr>
          <a:lstStyle/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</a:pP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Lorem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ipsum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dolor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sit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amet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consectetur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adipiscing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elit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sed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do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eiusmod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tempor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incididunt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ut labore et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dolore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magna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aliqua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Ut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enim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ad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minim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veniam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quis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nostrud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exercitation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ullamco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laboris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nisi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ut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aliquip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ea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commodo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consequat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Duis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aute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irure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dolor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reprehenderit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voluptate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velit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esse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cillum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dolore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eu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fugiat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nulla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pariatur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Excepteur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sint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occaecat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cupidatat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non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proident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sunt in culpa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qui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officia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deserunt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mollit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anim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id est </a:t>
            </a:r>
            <a:r>
              <a:rPr lang="pt-BR" sz="45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laborum</a:t>
            </a:r>
            <a:r>
              <a:rPr lang="pt-BR" sz="4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dirty="0"/>
          </a:p>
        </p:txBody>
      </p:sp>
      <p:pic>
        <p:nvPicPr>
          <p:cNvPr id="16" name="Imagem 15" descr="Interface gráfica do usuário, Texto, Aplicativo, chat ou mensagem de texto&#10;&#10;Descrição gerada automaticamente">
            <a:extLst>
              <a:ext uri="{FF2B5EF4-FFF2-40B4-BE49-F238E27FC236}">
                <a16:creationId xmlns:a16="http://schemas.microsoft.com/office/drawing/2014/main" id="{2A7F8B5A-AE1A-AB6D-7723-C1CF9DEAA9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1991"/>
          <a:stretch>
            <a:fillRect/>
          </a:stretch>
        </p:blipFill>
        <p:spPr>
          <a:xfrm>
            <a:off x="20299680" y="18391690"/>
            <a:ext cx="7022591" cy="756314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Imagem 2" descr="Logotipo&#10;&#10;O conteúdo gerado por IA pode estar incorreto.">
            <a:extLst>
              <a:ext uri="{FF2B5EF4-FFF2-40B4-BE49-F238E27FC236}">
                <a16:creationId xmlns:a16="http://schemas.microsoft.com/office/drawing/2014/main" id="{3FE96064-DE14-7CB7-C221-48889440FA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100" y="1683040"/>
            <a:ext cx="7309668" cy="403554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 2013 - 2022">
  <a:themeElements>
    <a:clrScheme name="Tema do Office 2013 - 202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566</Words>
  <Application>Microsoft Office PowerPoint</Application>
  <PresentationFormat>Personalizar</PresentationFormat>
  <Paragraphs>19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do Office 2013 - 2022</vt:lpstr>
      <vt:lpstr>Faculdade Boas Novas de Ciências Teológicas, Sociais e Biotecnológicas. Coordenação de Pesquisa e Pós-graduação. Programa de Iniciação Científica.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Hernán Gutiérrez Herrera</dc:creator>
  <cp:lastModifiedBy>José Fábio Bentes Valente</cp:lastModifiedBy>
  <cp:revision>6</cp:revision>
  <dcterms:created xsi:type="dcterms:W3CDTF">2023-07-28T21:23:30Z</dcterms:created>
  <dcterms:modified xsi:type="dcterms:W3CDTF">2026-09-17T19:47:16Z</dcterms:modified>
</cp:coreProperties>
</file>